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389" r:id="rId6"/>
    <p:sldId id="382" r:id="rId7"/>
    <p:sldId id="391" r:id="rId8"/>
    <p:sldId id="397" r:id="rId9"/>
    <p:sldId id="390" r:id="rId10"/>
    <p:sldId id="392" r:id="rId11"/>
    <p:sldId id="393" r:id="rId12"/>
    <p:sldId id="398" r:id="rId13"/>
    <p:sldId id="396" r:id="rId14"/>
    <p:sldId id="395" r:id="rId15"/>
    <p:sldId id="3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/>
        </p14:section>
        <p14:section name="Content Layouts" id="{55C5DDA5-7B87-406B-863F-58EF2417E260}">
          <p14:sldIdLst>
            <p14:sldId id="265"/>
            <p14:sldId id="389"/>
            <p14:sldId id="382"/>
            <p14:sldId id="391"/>
            <p14:sldId id="397"/>
            <p14:sldId id="390"/>
            <p14:sldId id="392"/>
            <p14:sldId id="393"/>
            <p14:sldId id="398"/>
            <p14:sldId id="396"/>
            <p14:sldId id="395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EE3E80"/>
    <a:srgbClr val="EBEA64"/>
    <a:srgbClr val="2197A9"/>
    <a:srgbClr val="754A7E"/>
    <a:srgbClr val="ABC178"/>
    <a:srgbClr val="705550"/>
    <a:srgbClr val="579584"/>
    <a:srgbClr val="B9E1E2"/>
    <a:srgbClr val="A7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AC3AC-187D-31D5-58B3-10035D63EB9B}" v="1" dt="2024-09-12T18:09:09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6895" autoAdjust="0"/>
  </p:normalViewPr>
  <p:slideViewPr>
    <p:cSldViewPr snapToGrid="0" showGuides="1">
      <p:cViewPr varScale="1">
        <p:scale>
          <a:sx n="55" d="100"/>
          <a:sy n="55" d="100"/>
        </p:scale>
        <p:origin x="99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k, Tonja (Tonya)" userId="S::tburk2@utk.edu::e575c9e6-5905-4860-9f77-c811ae1ba00a" providerId="AD" clId="Web-{181AC3AC-187D-31D5-58B3-10035D63EB9B}"/>
    <pc:docChg chg="sldOrd">
      <pc:chgData name="Burk, Tonja (Tonya)" userId="S::tburk2@utk.edu::e575c9e6-5905-4860-9f77-c811ae1ba00a" providerId="AD" clId="Web-{181AC3AC-187D-31D5-58B3-10035D63EB9B}" dt="2024-09-12T18:09:09.085" v="0"/>
      <pc:docMkLst>
        <pc:docMk/>
      </pc:docMkLst>
      <pc:sldChg chg="ord">
        <pc:chgData name="Burk, Tonja (Tonya)" userId="S::tburk2@utk.edu::e575c9e6-5905-4860-9f77-c811ae1ba00a" providerId="AD" clId="Web-{181AC3AC-187D-31D5-58B3-10035D63EB9B}" dt="2024-09-12T18:09:09.085" v="0"/>
        <pc:sldMkLst>
          <pc:docMk/>
          <pc:sldMk cId="928610062" sldId="3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EC380E-B418-40CC-B1F9-D7A3A8EF87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46818-EC35-44AF-86C1-8B6A9137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102B4-56F3-4E57-8D3B-775DDAAADE32}" type="datetimeFigureOut">
              <a:rPr lang="en-US" smtClean="0">
                <a:latin typeface="Arial Nova" panose="020B0504020202020204" pitchFamily="34" charset="0"/>
              </a:rPr>
              <a:t>5/6/2025</a:t>
            </a:fld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4B854-7724-49DC-BD7C-039B06840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066C0-EAEC-4054-A124-EC0C29685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7AD0A-559A-4763-A4C2-AE13DFA879B2}" type="slidenum">
              <a:rPr lang="en-US" smtClean="0">
                <a:latin typeface="Arial Nova" panose="020B0504020202020204" pitchFamily="34" charset="0"/>
              </a:rPr>
              <a:t>‹#›</a:t>
            </a:fld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33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45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3829-5E8E-4795-6FEC-410A87D1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7D541-6B19-FE02-0BEF-627496332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562AF-4ACF-51BD-F7F0-14EC12F23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768C7-A616-2C75-31F0-144351B2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99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E036-6185-2341-238E-61DF727F9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A43BF-116C-A121-2D40-D01DF3FB2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F26B0-565A-627C-657A-799C074FC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4CDB-19F1-11CE-0252-59D3F50D5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3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16A35-518B-5152-7A1D-1D59E5D7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47546-7D3E-6A85-8E13-693559DB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9493-0CE7-EDBF-E264-5D48F39EB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17BC0-9D34-3926-EF2F-2E4BFF8B1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9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1AFD-116B-9DA5-D5E6-1AC57961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37F73-6300-DD55-DE17-A2A9B6A44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A02B3-C376-DE05-8C51-A7DAE3DF4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16EA5-A9B8-1147-414D-715BF1BE4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7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9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9D65-E0F7-7467-40A1-7E728567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0179C-0BBF-0334-A7B1-C223432B5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FA3D0-8F2A-645D-3D62-0C1A9D9BC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602DE-39BA-1C46-CAE6-9C669DAC2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0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E45BA-4FB3-211B-BF10-F8BA8152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1B3D1-41BC-D759-02C8-E280C2045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8F456-909F-1BAC-43E2-ADEBB9277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6F8D-2F31-7621-FA8B-A01D8D023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1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A241-04DB-3001-D6A0-61A73378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0A686-9188-29FD-710C-455F79988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66CF3-25FC-2EA0-9066-0EBE0E40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0DC7E-F6EE-1112-1C5E-0B2F7E937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6106-DAFC-0EA7-0DEF-C6DA31E8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6651F-232E-9B12-1870-E138339F0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F41CB-EC56-610F-B3AA-4434AA044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38D04-16F4-94A3-97AE-9C37DE6C6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7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30E6-76D9-DA8C-9E48-C23E5BC0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D76FF-5263-B419-DFF7-4FEA1A00D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B3A52-A1C6-7581-1F20-FB5135C0D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2778B-DA26-051A-0637-CCD9F705E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2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285B6-3184-EB07-A1A2-C90EAC44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23B9D-C516-06E5-6408-E80C84416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4FE09-EB4F-3D78-4FE3-6BC5E3D03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27CA-8229-9F23-7168-C643050E0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0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64612-311D-3372-1A97-BC02436B8E2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9DEC76B-DC9E-EE84-25B0-8004626F1758}"/>
              </a:ext>
            </a:extLst>
          </p:cNvPr>
          <p:cNvSpPr/>
          <p:nvPr userDrawn="1"/>
        </p:nvSpPr>
        <p:spPr>
          <a:xfrm flipV="1">
            <a:off x="3754966" y="1777767"/>
            <a:ext cx="0" cy="2640763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720D3-1690-A5F0-428E-CEEDC50B4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6950" y="2331667"/>
            <a:ext cx="1525614" cy="1525614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9FC19-2CCF-7D40-7EB6-0A5C70F1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F327F1-A643-4A0F-F865-2CF5087C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UTK Horiz_R">
            <a:extLst>
              <a:ext uri="{FF2B5EF4-FFF2-40B4-BE49-F238E27FC236}">
                <a16:creationId xmlns:a16="http://schemas.microsoft.com/office/drawing/2014/main" id="{9815D801-D09A-E192-D4D3-1E9B49D7AA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7" name="T fill">
              <a:extLst>
                <a:ext uri="{FF2B5EF4-FFF2-40B4-BE49-F238E27FC236}">
                  <a16:creationId xmlns:a16="http://schemas.microsoft.com/office/drawing/2014/main" id="{A0451985-9CE6-855D-2B00-806992A27B6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ype">
              <a:extLst>
                <a:ext uri="{FF2B5EF4-FFF2-40B4-BE49-F238E27FC236}">
                  <a16:creationId xmlns:a16="http://schemas.microsoft.com/office/drawing/2014/main" id="{B44CEB54-0429-9BD2-EAFE-840C95777C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Power T">
              <a:extLst>
                <a:ext uri="{FF2B5EF4-FFF2-40B4-BE49-F238E27FC236}">
                  <a16:creationId xmlns:a16="http://schemas.microsoft.com/office/drawing/2014/main" id="{763830C4-30E2-EB6A-9098-73C1412A0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1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FA4D803-BD92-5498-D9E4-81F7206D3D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5DA9E-55D8-28F5-813F-886F6C1B04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400F6675-571E-9595-BF5B-ECDC4F887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2F2E6AA-D9A1-1562-177E-9C67225FC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03A3B0C0-A5CF-46CE-59D3-0D2232FD0E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0F340FB4-67C5-F17C-BD21-19BC37DFA9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2E30DA-CCC1-68C6-EBD4-76C45DD81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592" y="1957141"/>
            <a:ext cx="1525614" cy="15256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416273-0AEF-DA07-91E1-7991F2F782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93" y="1957141"/>
            <a:ext cx="1525614" cy="15256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773717-8520-B35D-A68A-69526F355A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794" y="1957141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668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709" r:id="rId40"/>
    <p:sldLayoutId id="2147483675" r:id="rId41"/>
    <p:sldLayoutId id="214748367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682" r:id="rId48"/>
    <p:sldLayoutId id="2147483683" r:id="rId49"/>
    <p:sldLayoutId id="2147483684" r:id="rId50"/>
    <p:sldLayoutId id="2147483685" r:id="rId51"/>
    <p:sldLayoutId id="2147483686" r:id="rId52"/>
    <p:sldLayoutId id="2147483687" r:id="rId53"/>
    <p:sldLayoutId id="2147483688" r:id="rId54"/>
    <p:sldLayoutId id="214748368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03" r:id="rId80"/>
    <p:sldLayoutId id="2147483704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.sheka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F817DA-2514-4718-BFC1-49D7640E1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488916"/>
            <a:ext cx="11277600" cy="918232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 Ahmad Amirivojdan</a:t>
            </a:r>
          </a:p>
          <a:p>
            <a:r>
              <a:rPr lang="en-US" sz="2000" i="1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CS540 – Advanced Software Engineering </a:t>
            </a:r>
          </a:p>
          <a:p>
            <a:r>
              <a:rPr lang="en-US" sz="2000" i="1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2F739-A369-4EC3-B35B-240AB39C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87" y="1731611"/>
            <a:ext cx="11277600" cy="112376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Shekar: A Python library for Persian NLP</a:t>
            </a:r>
            <a:b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solidFill>
                  <a:schemeClr val="tx2"/>
                </a:solidFill>
              </a:rPr>
              <a:t>An Open-Source Toolkit for Processing and Understanding Persian Language Data</a:t>
            </a:r>
            <a:endParaRPr lang="en-US" sz="1800" b="0" dirty="0">
              <a:solidFill>
                <a:schemeClr val="tx2"/>
              </a:solidFill>
            </a:endParaRPr>
          </a:p>
        </p:txBody>
      </p:sp>
      <p:grpSp>
        <p:nvGrpSpPr>
          <p:cNvPr id="4" name="UTK Centered">
            <a:extLst>
              <a:ext uri="{FF2B5EF4-FFF2-40B4-BE49-F238E27FC236}">
                <a16:creationId xmlns:a16="http://schemas.microsoft.com/office/drawing/2014/main" id="{2BDA6459-2AAD-733F-7719-4C1DDF8DE8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5072" y="4665005"/>
            <a:ext cx="2661855" cy="1797998"/>
            <a:chOff x="-2931" y="-4852"/>
            <a:chExt cx="17157" cy="11589"/>
          </a:xfrm>
        </p:grpSpPr>
        <p:sp>
          <p:nvSpPr>
            <p:cNvPr id="5" name="T fill">
              <a:extLst>
                <a:ext uri="{FF2B5EF4-FFF2-40B4-BE49-F238E27FC236}">
                  <a16:creationId xmlns:a16="http://schemas.microsoft.com/office/drawing/2014/main" id="{21B95F1C-79C5-6252-7F2F-B61B549E99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ype">
              <a:extLst>
                <a:ext uri="{FF2B5EF4-FFF2-40B4-BE49-F238E27FC236}">
                  <a16:creationId xmlns:a16="http://schemas.microsoft.com/office/drawing/2014/main" id="{0CBD42A4-EEDA-88AC-C4F5-E2271B11E4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Power T block">
              <a:extLst>
                <a:ext uri="{FF2B5EF4-FFF2-40B4-BE49-F238E27FC236}">
                  <a16:creationId xmlns:a16="http://schemas.microsoft.com/office/drawing/2014/main" id="{C2503EAD-FA72-B288-E006-F1EA618AEE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82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DCF4-6218-376C-E41C-BAFB156A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060-F34D-E889-2408-39298593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1"/>
            <a:ext cx="6835140" cy="1123761"/>
          </a:xfrm>
        </p:spPr>
        <p:txBody>
          <a:bodyPr anchor="b">
            <a:normAutofit/>
          </a:bodyPr>
          <a:lstStyle/>
          <a:p>
            <a:r>
              <a:rPr lang="en-US"/>
              <a:t>Testing &amp; Documentation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ABD511-B275-6F77-1EA8-A4EDF45FFC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4480" y="1628856"/>
            <a:ext cx="6835140" cy="40574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Over 100 test cases resulting in %80 coverage</a:t>
            </a:r>
          </a:p>
          <a:p>
            <a:pPr>
              <a:buFontTx/>
              <a:buChar char="-"/>
            </a:pPr>
            <a:r>
              <a:rPr lang="en-US" dirty="0"/>
              <a:t>Documents available at </a:t>
            </a:r>
            <a:r>
              <a:rPr lang="en-US" b="1" dirty="0">
                <a:hlinkClick r:id="rId3"/>
              </a:rPr>
              <a:t>https://lib.shekar.io/</a:t>
            </a:r>
            <a:r>
              <a:rPr lang="en-US" b="1" dirty="0"/>
              <a:t> (</a:t>
            </a:r>
            <a:r>
              <a:rPr lang="en-US" sz="1600" b="1" dirty="0"/>
              <a:t>served on </a:t>
            </a:r>
            <a:r>
              <a:rPr lang="en-US" sz="1600" b="1" dirty="0" err="1"/>
              <a:t>cloudflare</a:t>
            </a:r>
            <a:r>
              <a:rPr lang="en-US" sz="1600" b="1" dirty="0"/>
              <a:t> pages</a:t>
            </a:r>
            <a:r>
              <a:rPr lang="en-US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ABDA-023C-2CE3-5967-DCA7E632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32"/>
          <a:stretch/>
        </p:blipFill>
        <p:spPr>
          <a:xfrm>
            <a:off x="6951634" y="798654"/>
            <a:ext cx="4985886" cy="4612779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359750-A7A4-6427-FA2B-B0CE6C905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321" y="3657587"/>
            <a:ext cx="4660716" cy="21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CFC7-F5DA-C392-0F79-2D1D4A9FF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AEE8-7D18-22AC-D6F4-874CE04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Future Works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18312A-F934-58FF-E090-155AD9522E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572734"/>
            <a:ext cx="10718800" cy="388837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en-US" sz="2400" b="1" dirty="0" err="1"/>
              <a:t>Pretraning</a:t>
            </a:r>
            <a:r>
              <a:rPr lang="en-US" sz="2400" b="1" dirty="0"/>
              <a:t> </a:t>
            </a:r>
            <a:r>
              <a:rPr lang="en-US" sz="2400" b="1" dirty="0" err="1"/>
              <a:t>SOTAmodels</a:t>
            </a:r>
            <a:r>
              <a:rPr lang="en-US" sz="2400" b="1" dirty="0"/>
              <a:t> like </a:t>
            </a:r>
            <a:r>
              <a:rPr lang="en-US" sz="2400" b="1" dirty="0" err="1"/>
              <a:t>ModernBert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POS Tagger (BERT-based)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Context-aware tagging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Handles ambiguous cases and informal language</a:t>
            </a:r>
          </a:p>
          <a:p>
            <a:pPr>
              <a:buNone/>
            </a:pPr>
            <a:r>
              <a:rPr lang="en-US" sz="2400" b="1" dirty="0"/>
              <a:t>Named Entity Recognition (NER)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Detect and classify entities like names, locations, 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Crucial for information extraction and QA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7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F5B2-E22F-57D1-F956-DD8BECEF8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A3A06-67AF-4708-4A8F-70696E814BE9}"/>
              </a:ext>
            </a:extLst>
          </p:cNvPr>
          <p:cNvSpPr txBox="1"/>
          <p:nvPr/>
        </p:nvSpPr>
        <p:spPr>
          <a:xfrm>
            <a:off x="4788061" y="2757184"/>
            <a:ext cx="2615878" cy="53104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/>
          <a:p>
            <a:r>
              <a:rPr lang="en-US" sz="4000" b="1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07574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F194C-35EB-5021-3CFE-962D7B98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1E4B-CFAE-4F65-428A-F474B0E9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0404088" cy="746311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A49312-B620-F2F8-509D-53714C6A5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8666"/>
            <a:ext cx="10939346" cy="4365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j-lt"/>
              </a:rPr>
              <a:t>Despite being spoken by over 100 million people in Iran, </a:t>
            </a:r>
            <a:r>
              <a:rPr lang="en-US" sz="2000" dirty="0" err="1">
                <a:latin typeface="+mj-lt"/>
              </a:rPr>
              <a:t>Tajikstan</a:t>
            </a:r>
            <a:r>
              <a:rPr lang="en-US" sz="2000" dirty="0">
                <a:latin typeface="+mj-lt"/>
              </a:rPr>
              <a:t>, and </a:t>
            </a:r>
            <a:r>
              <a:rPr lang="en-US" sz="2000" dirty="0" err="1">
                <a:latin typeface="+mj-lt"/>
              </a:rPr>
              <a:t>Afghanstan</a:t>
            </a:r>
            <a:r>
              <a:rPr lang="en-US" sz="2000" dirty="0">
                <a:latin typeface="+mj-lt"/>
              </a:rPr>
              <a:t>, Uzbekistan,  Persian remains underrepresented in the NLP ecosystem.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Challenges in Persian NLP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Lack of standard processing</a:t>
            </a:r>
          </a:p>
          <a:p>
            <a:pPr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Lack of high-quality annotated corpora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Multiple Unicode representations 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Space does not always separate words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Zero-width non-joiner complicates segmentation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Formal vs Informal Language</a:t>
            </a:r>
          </a:p>
          <a:p>
            <a:pPr algn="l">
              <a:buFontTx/>
              <a:buChar char="-"/>
            </a:pPr>
            <a:endParaRPr lang="en-US" sz="1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076D50B-EEEF-C20E-A789-ABC4E946E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2368953"/>
            <a:ext cx="5572124" cy="30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E1AF-2D30-2E0B-680D-3DBEE64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Prior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712B0A-C273-E7E5-90DE-671F24B689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030867"/>
            <a:ext cx="10939346" cy="469259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en-US" sz="2000" b="1" dirty="0"/>
              <a:t>Existing Libraries: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Hazm</a:t>
            </a:r>
            <a:r>
              <a:rPr lang="en-US" sz="2000" dirty="0"/>
              <a:t> – Basic NLP pipeline but limited extensibility and outdated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DadmaTools</a:t>
            </a:r>
            <a:r>
              <a:rPr lang="en-US" sz="2000" dirty="0"/>
              <a:t> – Richer toolset but lacks standardization and modern embeddings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buNone/>
            </a:pPr>
            <a:r>
              <a:rPr lang="en-US" sz="2400" b="1" dirty="0"/>
              <a:t>Limitations in Prior Work:</a:t>
            </a:r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Not modular and customizable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Poor support for colloquial Persian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Limited use of large-scale modern corpora like Telegram or Naab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Minimal documentation and sparse community support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10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CC5F-9545-6D9D-582F-2E7F6C5B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F6D7-7441-05B0-1884-D75F7F5F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Normalizer</a:t>
            </a:r>
          </a:p>
        </p:txBody>
      </p:sp>
      <p:pic>
        <p:nvPicPr>
          <p:cNvPr id="10" name="Content Placeholder 9" descr="A diagram of a process&#10;&#10;AI-generated content may be incorrect.">
            <a:extLst>
              <a:ext uri="{FF2B5EF4-FFF2-40B4-BE49-F238E27FC236}">
                <a16:creationId xmlns:a16="http://schemas.microsoft.com/office/drawing/2014/main" id="{67006274-518F-52BB-EEFA-6BD6B792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9857" r="2665"/>
          <a:stretch/>
        </p:blipFill>
        <p:spPr>
          <a:xfrm>
            <a:off x="4356100" y="308299"/>
            <a:ext cx="7552320" cy="3064983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C4668EF-6E3C-52C1-1DB4-2A790F33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0" y="1289956"/>
            <a:ext cx="448872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AlphabetNormalizer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ArabicUnicodeNormalizer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NumericNormalizer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PunctuationNormalizer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PunctuationRemover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DiacriticsRemover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RedundantCharacterRemover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NonPersianRemover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StopwordRemover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SpacingStandardizer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2760F45-C604-38C6-D7AC-E1C085F6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DFEEA503-5BE2-AF67-8A84-DA28D51CE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09" y="3664731"/>
            <a:ext cx="7136111" cy="20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B2F9C-A7AE-6646-DF42-297F1EA2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8189-7855-99D8-C0B2-44CFD33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Experimental Comparison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3FF6117-0A80-4AF0-498D-E9B49F063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058535-449C-2CD0-8244-569B272E6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220670"/>
              </p:ext>
            </p:extLst>
          </p:nvPr>
        </p:nvGraphicFramePr>
        <p:xfrm>
          <a:off x="1663700" y="1641708"/>
          <a:ext cx="8597900" cy="357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475">
                  <a:extLst>
                    <a:ext uri="{9D8B030D-6E8A-4147-A177-3AD203B41FA5}">
                      <a16:colId xmlns:a16="http://schemas.microsoft.com/office/drawing/2014/main" val="3260242881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1310532778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671712667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1421333416"/>
                    </a:ext>
                  </a:extLst>
                </a:gridCol>
              </a:tblGrid>
              <a:tr h="944077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Tweeter</a:t>
                      </a:r>
                    </a:p>
                    <a:p>
                      <a:pPr algn="ctr"/>
                      <a:r>
                        <a:rPr lang="en-US" sz="2000" dirty="0"/>
                        <a:t>(87mb)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BCC News</a:t>
                      </a:r>
                    </a:p>
                    <a:p>
                      <a:pPr algn="ctr"/>
                      <a:r>
                        <a:rPr lang="en-US" sz="2000" dirty="0"/>
                        <a:t>(145mb)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Persepolis Fanclub</a:t>
                      </a:r>
                    </a:p>
                    <a:p>
                      <a:pPr algn="ctr"/>
                      <a:r>
                        <a:rPr lang="en-US" sz="2000" dirty="0"/>
                        <a:t>(58mb)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051620"/>
                  </a:ext>
                </a:extLst>
              </a:tr>
              <a:tr h="10520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Hazm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187s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766933"/>
                  </a:ext>
                </a:extLst>
              </a:tr>
              <a:tr h="6973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Dadmatools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32s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1273"/>
                  </a:ext>
                </a:extLst>
              </a:tr>
              <a:tr h="6973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Shekar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29s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6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AEB6-05CE-E64D-5AD3-05CC3776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EFB5-BF9F-A72E-CFFD-6C3882C9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 Statistical Spell Checker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A28DCE-B7D2-EF42-A275-787BF39FA8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030867"/>
            <a:ext cx="7658100" cy="469259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None/>
            </a:pPr>
            <a:r>
              <a:rPr lang="en-US" b="1" dirty="0"/>
              <a:t>Key Technique</a:t>
            </a:r>
            <a:endParaRPr lang="en-US" dirty="0"/>
          </a:p>
          <a:p>
            <a:r>
              <a:rPr lang="en-US" dirty="0"/>
              <a:t>Corpus = Wikipedia + </a:t>
            </a:r>
            <a:r>
              <a:rPr lang="en-US" dirty="0" err="1"/>
              <a:t>PersianBlog</a:t>
            </a:r>
            <a:r>
              <a:rPr lang="en-US" dirty="0"/>
              <a:t> + Telegram Channels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Pre-compiled normalized dictionary for fast lookups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all candidate words within </a:t>
            </a:r>
            <a:r>
              <a:rPr lang="en-US" b="1" dirty="0"/>
              <a:t>n edits</a:t>
            </a:r>
            <a:r>
              <a:rPr lang="en-US" dirty="0"/>
              <a:t> (insertion, deletion, substitution)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 candidates by </a:t>
            </a:r>
            <a:r>
              <a:rPr lang="en-US" b="1" dirty="0"/>
              <a:t>existence in dictionary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Rank candidates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Unigram frequency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Minimum edit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DBF57-0037-3A67-304E-73572EA3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030867"/>
            <a:ext cx="3814731" cy="42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6B79-0527-7B3B-A4CB-B7DEA65E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769-3BC1-03DE-E765-6204ED6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Embeddings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84F7EDD-7A03-2B9D-C490-BCA181D06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131531"/>
              </p:ext>
            </p:extLst>
          </p:nvPr>
        </p:nvGraphicFramePr>
        <p:xfrm>
          <a:off x="457199" y="1281612"/>
          <a:ext cx="7714528" cy="453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632">
                  <a:extLst>
                    <a:ext uri="{9D8B030D-6E8A-4147-A177-3AD203B41FA5}">
                      <a16:colId xmlns:a16="http://schemas.microsoft.com/office/drawing/2014/main" val="4126993977"/>
                    </a:ext>
                  </a:extLst>
                </a:gridCol>
                <a:gridCol w="1928632">
                  <a:extLst>
                    <a:ext uri="{9D8B030D-6E8A-4147-A177-3AD203B41FA5}">
                      <a16:colId xmlns:a16="http://schemas.microsoft.com/office/drawing/2014/main" val="570954073"/>
                    </a:ext>
                  </a:extLst>
                </a:gridCol>
                <a:gridCol w="1928632">
                  <a:extLst>
                    <a:ext uri="{9D8B030D-6E8A-4147-A177-3AD203B41FA5}">
                      <a16:colId xmlns:a16="http://schemas.microsoft.com/office/drawing/2014/main" val="1085232445"/>
                    </a:ext>
                  </a:extLst>
                </a:gridCol>
                <a:gridCol w="1928632">
                  <a:extLst>
                    <a:ext uri="{9D8B030D-6E8A-4147-A177-3AD203B41FA5}">
                      <a16:colId xmlns:a16="http://schemas.microsoft.com/office/drawing/2014/main" val="46233065"/>
                    </a:ext>
                  </a:extLst>
                </a:gridCol>
              </a:tblGrid>
              <a:tr h="13898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Dimensions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Intrinsic Evaluation </a:t>
                      </a:r>
                    </a:p>
                    <a:p>
                      <a:pPr algn="ctr"/>
                      <a:r>
                        <a:rPr lang="en-US" sz="2000" dirty="0"/>
                        <a:t>(Clustering Acc)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491437"/>
                  </a:ext>
                </a:extLst>
              </a:tr>
              <a:tr h="1025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FastText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CBOW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Persian Blogs</a:t>
                      </a:r>
                    </a:p>
                    <a:p>
                      <a:pPr algn="ctr"/>
                      <a:r>
                        <a:rPr lang="en-US" sz="1800" dirty="0"/>
                        <a:t>(600 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130945"/>
                  </a:ext>
                </a:extLst>
              </a:tr>
              <a:tr h="1025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FastText</a:t>
                      </a:r>
                      <a:r>
                        <a:rPr lang="en-US" sz="2400" dirty="0"/>
                        <a:t> CBOW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Naab</a:t>
                      </a:r>
                    </a:p>
                    <a:p>
                      <a:pPr algn="ctr"/>
                      <a:r>
                        <a:rPr lang="en-US" sz="1800" dirty="0"/>
                        <a:t>(130 </a:t>
                      </a:r>
                      <a:r>
                        <a:rPr lang="en-US" sz="1800" dirty="0" err="1"/>
                        <a:t>gb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981818"/>
                  </a:ext>
                </a:extLst>
              </a:tr>
              <a:tr h="1025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BERT-Base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Persian Blogs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6726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3798AC2-D311-89ED-862A-86BF0F3F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48" y="1430231"/>
            <a:ext cx="3538477" cy="235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sim logo">
            <a:extLst>
              <a:ext uri="{FF2B5EF4-FFF2-40B4-BE49-F238E27FC236}">
                <a16:creationId xmlns:a16="http://schemas.microsoft.com/office/drawing/2014/main" id="{BD6518FC-2A3F-08B0-279B-ED16363C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55" y="3884225"/>
            <a:ext cx="4472062" cy="16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6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6394-6724-10BD-D9C0-77939C9B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6CEF-348C-7F97-19B5-F5B07319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Embeddings</a:t>
            </a:r>
          </a:p>
        </p:txBody>
      </p:sp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E89BD589-35DA-DDC8-7B72-6F5FA5B0F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7" y="1303638"/>
            <a:ext cx="5328204" cy="3705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E3F50-7475-A5AA-5ED3-1B1673BD7267}"/>
              </a:ext>
            </a:extLst>
          </p:cNvPr>
          <p:cNvSpPr txBox="1"/>
          <p:nvPr/>
        </p:nvSpPr>
        <p:spPr>
          <a:xfrm>
            <a:off x="7966524" y="5303682"/>
            <a:ext cx="26593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BERT Embeddings - 756D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5893F-C978-E8CA-9B96-45574F8B8677}"/>
              </a:ext>
            </a:extLst>
          </p:cNvPr>
          <p:cNvSpPr txBox="1"/>
          <p:nvPr/>
        </p:nvSpPr>
        <p:spPr>
          <a:xfrm>
            <a:off x="1747276" y="5272904"/>
            <a:ext cx="32537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FastText</a:t>
            </a:r>
            <a:r>
              <a:rPr lang="en-US" sz="2000" dirty="0"/>
              <a:t> Embeddings - 100D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EB9217-1DC9-B10E-9A9B-82502398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50" y="1303638"/>
            <a:ext cx="5328204" cy="37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C464-31FD-4FAD-D959-5B2B1030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6505-29AC-00DD-2A37-A59AB4A5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6835140" cy="685799"/>
          </a:xfrm>
        </p:spPr>
        <p:txBody>
          <a:bodyPr anchor="b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0372F0B0-39D5-7448-8193-6A6AFB5CE5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138235"/>
              </p:ext>
            </p:extLst>
          </p:nvPr>
        </p:nvGraphicFramePr>
        <p:xfrm>
          <a:off x="5868365" y="1249679"/>
          <a:ext cx="5856140" cy="1861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671">
                  <a:extLst>
                    <a:ext uri="{9D8B030D-6E8A-4147-A177-3AD203B41FA5}">
                      <a16:colId xmlns:a16="http://schemas.microsoft.com/office/drawing/2014/main" val="3889179654"/>
                    </a:ext>
                  </a:extLst>
                </a:gridCol>
                <a:gridCol w="1457641">
                  <a:extLst>
                    <a:ext uri="{9D8B030D-6E8A-4147-A177-3AD203B41FA5}">
                      <a16:colId xmlns:a16="http://schemas.microsoft.com/office/drawing/2014/main" val="3942000326"/>
                    </a:ext>
                  </a:extLst>
                </a:gridCol>
                <a:gridCol w="1467556">
                  <a:extLst>
                    <a:ext uri="{9D8B030D-6E8A-4147-A177-3AD203B41FA5}">
                      <a16:colId xmlns:a16="http://schemas.microsoft.com/office/drawing/2014/main" val="1849878924"/>
                    </a:ext>
                  </a:extLst>
                </a:gridCol>
                <a:gridCol w="1884272">
                  <a:extLst>
                    <a:ext uri="{9D8B030D-6E8A-4147-A177-3AD203B41FA5}">
                      <a16:colId xmlns:a16="http://schemas.microsoft.com/office/drawing/2014/main" val="2450429634"/>
                    </a:ext>
                  </a:extLst>
                </a:gridCol>
              </a:tblGrid>
              <a:tr h="773631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Training Loss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Validation Loss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15838"/>
                  </a:ext>
                </a:extLst>
              </a:tr>
              <a:tr h="3361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0.389300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0.311553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0.868286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94679386"/>
                  </a:ext>
                </a:extLst>
              </a:tr>
              <a:tr h="336161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0.287200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0.300371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0.876857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62267654"/>
                  </a:ext>
                </a:extLst>
              </a:tr>
              <a:tr h="3361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0.255100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0.316058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0.873000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037460774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EBFF2AB-1919-902B-A2FB-108C81C4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5" y="3607504"/>
            <a:ext cx="6053559" cy="2137975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609DB21F-F980-765F-0E41-FC726D068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95" y="1423405"/>
            <a:ext cx="4961681" cy="2005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/>
              <a:t>SnapFood</a:t>
            </a:r>
            <a:r>
              <a:rPr lang="en-US" dirty="0"/>
              <a:t> sentiment dataset</a:t>
            </a:r>
          </a:p>
          <a:p>
            <a:pPr>
              <a:buFontTx/>
              <a:buChar char="-"/>
            </a:pPr>
            <a:r>
              <a:rPr lang="en-US" dirty="0"/>
              <a:t>Accuracy : 0.87</a:t>
            </a:r>
          </a:p>
          <a:p>
            <a:pPr>
              <a:buFontTx/>
              <a:buChar char="-"/>
            </a:pPr>
            <a:r>
              <a:rPr lang="en-US" dirty="0"/>
              <a:t>Loss: 0.31</a:t>
            </a:r>
          </a:p>
        </p:txBody>
      </p:sp>
    </p:spTree>
    <p:extLst>
      <p:ext uri="{BB962C8B-B14F-4D97-AF65-F5344CB8AC3E}">
        <p14:creationId xmlns:p14="http://schemas.microsoft.com/office/powerpoint/2010/main" val="20135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Smokey">
  <a:themeElements>
    <a:clrScheme name="UT Smokey Theme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4B4B4B"/>
      </a:hlink>
      <a:folHlink>
        <a:srgbClr val="4B4B4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A8C6AB570D9459039B51A9DB8E6CA" ma:contentTypeVersion="4" ma:contentTypeDescription="Create a new document." ma:contentTypeScope="" ma:versionID="a40a8eec818f41c686182ef1bd230622">
  <xsd:schema xmlns:xsd="http://www.w3.org/2001/XMLSchema" xmlns:xs="http://www.w3.org/2001/XMLSchema" xmlns:p="http://schemas.microsoft.com/office/2006/metadata/properties" xmlns:ns2="58f90558-142f-47fc-8895-8037ff58f1ad" targetNamespace="http://schemas.microsoft.com/office/2006/metadata/properties" ma:root="true" ma:fieldsID="d1c3049bd3ca20e09b7851a3f137d50e" ns2:_="">
    <xsd:import namespace="58f90558-142f-47fc-8895-8037ff58f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90558-142f-47fc-8895-8037ff58f1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FA9F26-A708-4088-8714-907B436448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f90558-142f-47fc-8895-8037ff58f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4EDB80-8291-42F4-AEE7-2E49570FCCE1}">
  <ds:schemaRefs>
    <ds:schemaRef ds:uri="http://schemas.microsoft.com/office/2006/metadata/properties"/>
    <ds:schemaRef ds:uri="http://schemas.microsoft.com/office/infopath/2007/PartnerControls"/>
    <ds:schemaRef ds:uri="6ce7f05b-413c-43f0-a405-4782f1c736f4"/>
    <ds:schemaRef ds:uri="52c5501b-ac23-4643-b2d1-99050004ecce"/>
  </ds:schemaRefs>
</ds:datastoreItem>
</file>

<file path=customXml/itemProps3.xml><?xml version="1.0" encoding="utf-8"?>
<ds:datastoreItem xmlns:ds="http://schemas.openxmlformats.org/officeDocument/2006/customXml" ds:itemID="{69DC6354-79F6-4C27-A216-04852E67EE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5100</TotalTime>
  <Words>400</Words>
  <Application>Microsoft Office PowerPoint</Application>
  <PresentationFormat>Widescreen</PresentationFormat>
  <Paragraphs>134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Arial Nova</vt:lpstr>
      <vt:lpstr>Arial Nova Light</vt:lpstr>
      <vt:lpstr>Arial Unicode MS</vt:lpstr>
      <vt:lpstr>Calibri</vt:lpstr>
      <vt:lpstr>Roboto</vt:lpstr>
      <vt:lpstr>Sans Serif Collection</vt:lpstr>
      <vt:lpstr>UTK 2020_Smokey</vt:lpstr>
      <vt:lpstr>Shekar: A Python library for Persian NLP  An Open-Source Toolkit for Processing and Understanding Persian Language Data</vt:lpstr>
      <vt:lpstr>Introduction</vt:lpstr>
      <vt:lpstr>Prior Works</vt:lpstr>
      <vt:lpstr>Normalizer</vt:lpstr>
      <vt:lpstr>Experimental Comparison</vt:lpstr>
      <vt:lpstr> Statistical Spell Checker</vt:lpstr>
      <vt:lpstr>Embeddings</vt:lpstr>
      <vt:lpstr>Embeddings</vt:lpstr>
      <vt:lpstr>Sentiment Analysis </vt:lpstr>
      <vt:lpstr>Testing &amp; Documentation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Ahmad Amirivojdan</cp:lastModifiedBy>
  <cp:revision>394</cp:revision>
  <dcterms:created xsi:type="dcterms:W3CDTF">2019-10-24T14:01:45Z</dcterms:created>
  <dcterms:modified xsi:type="dcterms:W3CDTF">2025-05-06T13:59:23Z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  <property fmtid="{D5CDD505-2E9C-101B-9397-08002B2CF9AE}" pid="6" name="MediaServiceImageTags">
    <vt:lpwstr/>
  </property>
</Properties>
</file>